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mv" ContentType="video/x-ms-wmv"/>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Lst>
  <p:notesMasterIdLst>
    <p:notesMasterId r:id="rId8"/>
  </p:notesMasterIdLst>
  <p:sldIdLst>
    <p:sldId id="269" r:id="rId3"/>
    <p:sldId id="270" r:id="rId4"/>
    <p:sldId id="272" r:id="rId5"/>
    <p:sldId id="271" r:id="rId6"/>
    <p:sldId id="273"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p:scale>
          <a:sx n="66" d="100"/>
          <a:sy n="66" d="100"/>
        </p:scale>
        <p:origin x="-642" y="804"/>
      </p:cViewPr>
      <p:guideLst>
        <p:guide orient="horz" pos="2160"/>
        <p:guide pos="2880"/>
        <p:guide pos="144"/>
        <p:guide pos="5616"/>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67" d="100"/>
          <a:sy n="67" d="100"/>
        </p:scale>
        <p:origin x="-3276"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bleStyles" Target="tableStyles.xml"/><Relationship Id="rId2" Type="http://schemas.openxmlformats.org/officeDocument/2006/relationships/slideMaster" Target="slideMasters/slideMaster1.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DDA3D3F-FA3A-43FB-819B-B918D157AE16}" type="datetimeFigureOut">
              <a:rPr lang="en-US" smtClean="0"/>
              <a:t>7/9/2012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039F434-8BE4-4208-A27E-B9B0B17D628A}" type="slidenum">
              <a:rPr lang="en-US" smtClean="0"/>
              <a:t>‹#›</a:t>
            </a:fld>
            <a:endParaRPr lang="en-US"/>
          </a:p>
        </p:txBody>
      </p:sp>
    </p:spTree>
    <p:extLst>
      <p:ext uri="{BB962C8B-B14F-4D97-AF65-F5344CB8AC3E}">
        <p14:creationId xmlns:p14="http://schemas.microsoft.com/office/powerpoint/2010/main" val="14472696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Why use</a:t>
            </a:r>
            <a:r>
              <a:rPr lang="en-US" baseline="0" dirty="0" smtClean="0"/>
              <a:t> fish? By </a:t>
            </a:r>
            <a:r>
              <a:rPr lang="en-US" sz="1200" b="0" i="0" kern="1200" dirty="0" smtClean="0">
                <a:solidFill>
                  <a:schemeClr val="tx1"/>
                </a:solidFill>
                <a:effectLst/>
                <a:latin typeface="+mn-lt"/>
                <a:ea typeface="+mn-ea"/>
                <a:cs typeface="+mn-cs"/>
              </a:rPr>
              <a:t>analyzing the biodiversity of fish species present within the stream allows for analyzing of specific parameters such as Habitat alteration, flow regime modification, and changes in the trophic base of the stream biota that were previously overlooked. Advantages of using fish as biotic indicators include longer life histories providing an assessment of the long-term health of the stream and sensitivity to direct stresses such as point source and non-point source pollution, sedimentation, habitat loss, riparian zone</a:t>
            </a:r>
            <a:endParaRPr lang="en-US" dirty="0"/>
          </a:p>
        </p:txBody>
      </p:sp>
      <p:sp>
        <p:nvSpPr>
          <p:cNvPr id="4" name="Slide Number Placeholder 3"/>
          <p:cNvSpPr>
            <a:spLocks noGrp="1"/>
          </p:cNvSpPr>
          <p:nvPr>
            <p:ph type="sldNum" sz="quarter" idx="10"/>
          </p:nvPr>
        </p:nvSpPr>
        <p:spPr/>
        <p:txBody>
          <a:bodyPr/>
          <a:lstStyle/>
          <a:p>
            <a:fld id="{D039F434-8BE4-4208-A27E-B9B0B17D628A}" type="slidenum">
              <a:rPr lang="en-US" smtClean="0"/>
              <a:t>1</a:t>
            </a:fld>
            <a:endParaRPr lang="en-US"/>
          </a:p>
        </p:txBody>
      </p:sp>
    </p:spTree>
    <p:extLst>
      <p:ext uri="{BB962C8B-B14F-4D97-AF65-F5344CB8AC3E}">
        <p14:creationId xmlns:p14="http://schemas.microsoft.com/office/powerpoint/2010/main" val="5491040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8" name="Underwater.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4">
            <a:lum bright="-10000" contrast="10000"/>
          </a:blip>
          <a:srcRect b="17288"/>
          <a:stretch/>
        </p:blipFill>
        <p:spPr>
          <a:xfrm>
            <a:off x="3628" y="0"/>
            <a:ext cx="9140372" cy="5040087"/>
          </a:xfrm>
          <a:prstGeom prst="rect">
            <a:avLst/>
          </a:prstGeom>
          <a:effectLst>
            <a:reflection blurRad="6350" stA="50000" endA="275" endPos="40000" dist="101600" dir="5400000" sy="-100000" algn="bl" rotWithShape="0"/>
          </a:effectLst>
        </p:spPr>
      </p:pic>
      <p:sp>
        <p:nvSpPr>
          <p:cNvPr id="2" name="Title 1"/>
          <p:cNvSpPr>
            <a:spLocks noGrp="1"/>
          </p:cNvSpPr>
          <p:nvPr>
            <p:ph type="ctrTitle"/>
          </p:nvPr>
        </p:nvSpPr>
        <p:spPr>
          <a:xfrm>
            <a:off x="228600" y="762000"/>
            <a:ext cx="8686800" cy="1470025"/>
          </a:xfrm>
        </p:spPr>
        <p:txBody>
          <a:bodyPr/>
          <a:lstStyle>
            <a:lvl1pPr>
              <a:defRPr b="1">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stStyle>
          <a:p>
            <a:r>
              <a:rPr lang="en-US" smtClean="0"/>
              <a:t>Click to edit Master title style</a:t>
            </a:r>
            <a:endParaRPr lang="en-US"/>
          </a:p>
        </p:txBody>
      </p:sp>
      <p:sp>
        <p:nvSpPr>
          <p:cNvPr id="3" name="Subtitle 2"/>
          <p:cNvSpPr>
            <a:spLocks noGrp="1"/>
          </p:cNvSpPr>
          <p:nvPr>
            <p:ph type="subTitle" idx="1"/>
          </p:nvPr>
        </p:nvSpPr>
        <p:spPr>
          <a:xfrm>
            <a:off x="1371600" y="2927874"/>
            <a:ext cx="6400800" cy="1752600"/>
          </a:xfrm>
        </p:spPr>
        <p:txBody>
          <a:bodyPr/>
          <a:lstStyle>
            <a:lvl1pPr marL="0" indent="0" algn="ctr">
              <a:buNone/>
              <a:defRPr>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056701E-279D-4010-B6E0-739AA257620B}" type="datetimeFigureOut">
              <a:rPr lang="en-US" smtClean="0"/>
              <a:t>7/9/2012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2813337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19"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43926"/>
            <a:ext cx="8686800" cy="1143000"/>
          </a:xfrm>
        </p:spPr>
        <p:txBody>
          <a:bodyPr/>
          <a:lstStyle>
            <a:lvl1pPr>
              <a:defRPr b="1">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228600" y="1369488"/>
            <a:ext cx="8686800" cy="4922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56701E-279D-4010-B6E0-739AA257620B}" type="datetimeFigureOut">
              <a:rPr lang="en-US" smtClean="0"/>
              <a:t>7/9/2012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316112788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8" name="Underwater.wmv">
            <a:hlinkClick r:id="" action="ppaction://media"/>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lum bright="-10000" contrast="10000"/>
          </a:blip>
          <a:srcRect t="69492" b="17288"/>
          <a:stretch/>
        </p:blipFill>
        <p:spPr>
          <a:xfrm>
            <a:off x="3628" y="5943600"/>
            <a:ext cx="9140372" cy="805542"/>
          </a:xfrm>
          <a:prstGeom prst="rect">
            <a:avLst/>
          </a:prstGeom>
          <a:effectLst/>
        </p:spPr>
      </p:pic>
      <p:sp>
        <p:nvSpPr>
          <p:cNvPr id="2" name="Vertical Title 1"/>
          <p:cNvSpPr>
            <a:spLocks noGrp="1"/>
          </p:cNvSpPr>
          <p:nvPr>
            <p:ph type="title" orient="vert"/>
          </p:nvPr>
        </p:nvSpPr>
        <p:spPr>
          <a:xfrm>
            <a:off x="6846348" y="79956"/>
            <a:ext cx="2057400" cy="5851525"/>
          </a:xfrm>
        </p:spPr>
        <p:txBody>
          <a:bodyPr vert="eaVert"/>
          <a:lstStyle>
            <a:lvl1pPr algn="l">
              <a:defRPr>
                <a:solidFill>
                  <a:schemeClr val="tx1"/>
                </a:solidFill>
              </a:defRPr>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228600" y="79956"/>
            <a:ext cx="6465348"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56701E-279D-4010-B6E0-739AA257620B}" type="datetimeFigureOut">
              <a:rPr lang="en-US" smtClean="0"/>
              <a:t>7/9/2012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1139176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19"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8"/>
                                        </p:tgtEl>
                                      </p:cBhvr>
                                    </p:cmd>
                                  </p:childTnLst>
                                </p:cTn>
                              </p:par>
                            </p:childTnLst>
                          </p:cTn>
                        </p:par>
                      </p:childTnLst>
                    </p:cTn>
                  </p:par>
                </p:childTnLst>
              </p:cTn>
              <p:nextCondLst>
                <p:cond evt="onClick" delay="0">
                  <p:tgtEl>
                    <p:spTgt spid="8"/>
                  </p:tgtEl>
                </p:cond>
              </p:nextCondLst>
            </p:seq>
            <p:video>
              <p:cMediaNode vol="80000">
                <p:cTn id="12" repeatCount="indefinite" fill="hold" display="0">
                  <p:stCondLst>
                    <p:cond delay="indefinite"/>
                  </p:stCondLst>
                </p:cTn>
                <p:tgtEl>
                  <p:spTgt spid="8"/>
                </p:tgtEl>
              </p:cMediaNode>
            </p:video>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43926"/>
            <a:ext cx="8686800" cy="1143000"/>
          </a:xfrm>
        </p:spPr>
        <p:txBody>
          <a:bodyPr/>
          <a:lstStyle>
            <a:lvl1pPr>
              <a:defRPr b="1">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stStyle>
          <a:p>
            <a:r>
              <a:rPr lang="en-US" smtClean="0"/>
              <a:t>Click to edit Master title style</a:t>
            </a:r>
            <a:endParaRPr lang="en-US"/>
          </a:p>
        </p:txBody>
      </p:sp>
      <p:sp>
        <p:nvSpPr>
          <p:cNvPr id="3" name="Content Placeholder 2"/>
          <p:cNvSpPr>
            <a:spLocks noGrp="1"/>
          </p:cNvSpPr>
          <p:nvPr>
            <p:ph idx="1"/>
          </p:nvPr>
        </p:nvSpPr>
        <p:spPr>
          <a:xfrm>
            <a:off x="228600" y="1380246"/>
            <a:ext cx="8686800"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56701E-279D-4010-B6E0-739AA257620B}" type="datetimeFigureOut">
              <a:rPr lang="en-US" smtClean="0"/>
              <a:t>7/9/2012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382579085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8" name="Underwater.wmv">
            <a:hlinkClick r:id="" action="ppaction://media"/>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lum bright="-10000" contrast="10000"/>
          </a:blip>
          <a:srcRect t="33942" b="17288"/>
          <a:stretch/>
        </p:blipFill>
        <p:spPr>
          <a:xfrm>
            <a:off x="3628" y="0"/>
            <a:ext cx="9140372" cy="2971800"/>
          </a:xfrm>
          <a:prstGeom prst="rect">
            <a:avLst/>
          </a:prstGeom>
          <a:effectLst>
            <a:reflection blurRad="6350" stA="50000" endPos="95000" dist="101600" dir="5400000" sy="-100000" algn="bl" rotWithShape="0"/>
          </a:effectLst>
        </p:spPr>
      </p:pic>
      <p:sp>
        <p:nvSpPr>
          <p:cNvPr id="2" name="Title 1"/>
          <p:cNvSpPr>
            <a:spLocks noGrp="1"/>
          </p:cNvSpPr>
          <p:nvPr>
            <p:ph type="title"/>
          </p:nvPr>
        </p:nvSpPr>
        <p:spPr>
          <a:xfrm>
            <a:off x="228600" y="4624387"/>
            <a:ext cx="8686799" cy="1362075"/>
          </a:xfrm>
        </p:spPr>
        <p:txBody>
          <a:bodyPr anchor="t"/>
          <a:lstStyle>
            <a:lvl1pPr algn="l">
              <a:defRPr sz="4000" b="1" cap="all">
                <a:solidFill>
                  <a:schemeClr val="tx1"/>
                </a:solidFill>
                <a:effectLst>
                  <a:reflection blurRad="6350" stA="25000" endPos="45500" dir="5400000" sy="-100000" algn="bl" rotWithShape="0"/>
                </a:effectLst>
              </a:defRPr>
            </a:lvl1pPr>
          </a:lstStyle>
          <a:p>
            <a:r>
              <a:rPr lang="en-US" smtClean="0"/>
              <a:t>Click to edit Master title style</a:t>
            </a:r>
            <a:endParaRPr lang="en-US"/>
          </a:p>
        </p:txBody>
      </p:sp>
      <p:sp>
        <p:nvSpPr>
          <p:cNvPr id="3" name="Text Placeholder 2"/>
          <p:cNvSpPr>
            <a:spLocks noGrp="1"/>
          </p:cNvSpPr>
          <p:nvPr>
            <p:ph type="body" idx="1"/>
          </p:nvPr>
        </p:nvSpPr>
        <p:spPr>
          <a:xfrm>
            <a:off x="228600" y="3124200"/>
            <a:ext cx="8686799" cy="1500187"/>
          </a:xfrm>
        </p:spPr>
        <p:txBody>
          <a:bodyPr anchor="b"/>
          <a:lstStyle>
            <a:lvl1pPr marL="0" indent="0">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056701E-279D-4010-B6E0-739AA257620B}" type="datetimeFigureOut">
              <a:rPr lang="en-US" smtClean="0"/>
              <a:t>7/9/2012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1124215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419"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8"/>
                </p:tgtEl>
              </p:cMediaNode>
            </p:video>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43926"/>
            <a:ext cx="8686800" cy="1143000"/>
          </a:xfrm>
        </p:spPr>
        <p:txBody>
          <a:bodyPr/>
          <a:lstStyle>
            <a:lvl1pPr>
              <a:defRPr b="1">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stStyle>
          <a:p>
            <a:r>
              <a:rPr lang="en-US" smtClean="0"/>
              <a:t>Click to edit Master title style</a:t>
            </a:r>
            <a:endParaRPr lang="en-US"/>
          </a:p>
        </p:txBody>
      </p:sp>
      <p:sp>
        <p:nvSpPr>
          <p:cNvPr id="3" name="Content Placeholder 2"/>
          <p:cNvSpPr>
            <a:spLocks noGrp="1"/>
          </p:cNvSpPr>
          <p:nvPr>
            <p:ph sz="half" idx="1"/>
          </p:nvPr>
        </p:nvSpPr>
        <p:spPr>
          <a:xfrm>
            <a:off x="240254" y="1371600"/>
            <a:ext cx="4255546" cy="493776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71600"/>
            <a:ext cx="4267200" cy="493776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056701E-279D-4010-B6E0-739AA257620B}" type="datetimeFigureOut">
              <a:rPr lang="en-US" smtClean="0"/>
              <a:t>7/9/2012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115967565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8600" y="43926"/>
            <a:ext cx="8686800" cy="1143000"/>
          </a:xfrm>
        </p:spPr>
        <p:txBody>
          <a:bodyPr/>
          <a:lstStyle>
            <a:lvl1pPr>
              <a:defRPr b="1">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stStyle>
          <a:p>
            <a:r>
              <a:rPr lang="en-US" smtClean="0"/>
              <a:t>Click to edit Master title style</a:t>
            </a:r>
            <a:endParaRPr lang="en-US"/>
          </a:p>
        </p:txBody>
      </p:sp>
      <p:sp>
        <p:nvSpPr>
          <p:cNvPr id="3" name="Text Placeholder 2"/>
          <p:cNvSpPr>
            <a:spLocks noGrp="1"/>
          </p:cNvSpPr>
          <p:nvPr>
            <p:ph type="body" idx="1"/>
          </p:nvPr>
        </p:nvSpPr>
        <p:spPr>
          <a:xfrm>
            <a:off x="228600" y="1374960"/>
            <a:ext cx="42687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28600" y="2014722"/>
            <a:ext cx="4268788" cy="42976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374960"/>
            <a:ext cx="42703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014722"/>
            <a:ext cx="4270375" cy="42976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056701E-279D-4010-B6E0-739AA257620B}" type="datetimeFigureOut">
              <a:rPr lang="en-US" smtClean="0"/>
              <a:t>7/9/2012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345834447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28600" y="43926"/>
            <a:ext cx="8686800" cy="1143000"/>
          </a:xfrm>
        </p:spPr>
        <p:txBody>
          <a:bodyPr/>
          <a:lstStyle>
            <a:lvl1pPr>
              <a:defRPr b="1">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056701E-279D-4010-B6E0-739AA257620B}" type="datetimeFigureOut">
              <a:rPr lang="en-US" smtClean="0"/>
              <a:t>7/9/2012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308062502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6" name="Underwater.wmv">
            <a:hlinkClick r:id="" action="ppaction://media"/>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lum bright="-10000" contrast="10000"/>
          </a:blip>
          <a:srcRect t="69492" b="17288"/>
          <a:stretch/>
        </p:blipFill>
        <p:spPr>
          <a:xfrm>
            <a:off x="3628" y="5943600"/>
            <a:ext cx="9140372" cy="805542"/>
          </a:xfrm>
          <a:prstGeom prst="rect">
            <a:avLst/>
          </a:prstGeom>
          <a:effectLst/>
        </p:spPr>
      </p:pic>
      <p:sp>
        <p:nvSpPr>
          <p:cNvPr id="2" name="Date Placeholder 1"/>
          <p:cNvSpPr>
            <a:spLocks noGrp="1"/>
          </p:cNvSpPr>
          <p:nvPr>
            <p:ph type="dt" sz="half" idx="10"/>
          </p:nvPr>
        </p:nvSpPr>
        <p:spPr/>
        <p:txBody>
          <a:bodyPr/>
          <a:lstStyle/>
          <a:p>
            <a:fld id="{2056701E-279D-4010-B6E0-739AA257620B}" type="datetimeFigureOut">
              <a:rPr lang="en-US" smtClean="0"/>
              <a:t>7/9/2012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2039965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19"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repeatCount="indefinite" fill="hold" display="0">
                  <p:stCondLst>
                    <p:cond delay="indefinite"/>
                  </p:stCondLst>
                </p:cTn>
                <p:tgtEl>
                  <p:spTgt spid="6"/>
                </p:tgtEl>
              </p:cMediaNode>
            </p:video>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10" name="Underwater.wmv">
            <a:hlinkClick r:id="" action="ppaction://media"/>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lum bright="-10000" contrast="10000"/>
          </a:blip>
          <a:srcRect t="69492" b="17288"/>
          <a:stretch/>
        </p:blipFill>
        <p:spPr>
          <a:xfrm>
            <a:off x="3628" y="5943600"/>
            <a:ext cx="9140372" cy="805542"/>
          </a:xfrm>
          <a:prstGeom prst="rect">
            <a:avLst/>
          </a:prstGeom>
          <a:effectLst/>
        </p:spPr>
      </p:pic>
      <p:sp>
        <p:nvSpPr>
          <p:cNvPr id="2" name="Title 1"/>
          <p:cNvSpPr>
            <a:spLocks noGrp="1"/>
          </p:cNvSpPr>
          <p:nvPr>
            <p:ph type="title"/>
          </p:nvPr>
        </p:nvSpPr>
        <p:spPr>
          <a:xfrm>
            <a:off x="228600" y="54684"/>
            <a:ext cx="3236913" cy="1162050"/>
          </a:xfrm>
        </p:spPr>
        <p:txBody>
          <a:bodyPr anchor="b"/>
          <a:lstStyle>
            <a:lvl1pPr algn="l">
              <a:defRPr sz="2000" b="1">
                <a:solidFill>
                  <a:schemeClr val="tx1"/>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575050" y="54684"/>
            <a:ext cx="53403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228600" y="1216734"/>
            <a:ext cx="32369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56701E-279D-4010-B6E0-739AA257620B}" type="datetimeFigureOut">
              <a:rPr lang="en-US" smtClean="0"/>
              <a:t>7/9/2012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326467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19"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0"/>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0"/>
                                        </p:tgtEl>
                                      </p:cBhvr>
                                    </p:cmd>
                                  </p:childTnLst>
                                </p:cTn>
                              </p:par>
                            </p:childTnLst>
                          </p:cTn>
                        </p:par>
                      </p:childTnLst>
                    </p:cTn>
                  </p:par>
                </p:childTnLst>
              </p:cTn>
              <p:nextCondLst>
                <p:cond evt="onClick" delay="0">
                  <p:tgtEl>
                    <p:spTgt spid="10"/>
                  </p:tgtEl>
                </p:cond>
              </p:nextCondLst>
            </p:seq>
            <p:video>
              <p:cMediaNode vol="80000">
                <p:cTn id="12" repeatCount="indefinite" fill="hold" display="0">
                  <p:stCondLst>
                    <p:cond delay="indefinite"/>
                  </p:stCondLst>
                </p:cTn>
                <p:tgtEl>
                  <p:spTgt spid="10"/>
                </p:tgtEl>
              </p:cMediaNode>
            </p:video>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9" name="Underwater.wmv">
            <a:hlinkClick r:id="" action="ppaction://media"/>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lum bright="-10000" contrast="10000"/>
          </a:blip>
          <a:srcRect t="69492" b="17288"/>
          <a:stretch/>
        </p:blipFill>
        <p:spPr>
          <a:xfrm>
            <a:off x="3628" y="5943600"/>
            <a:ext cx="9140372" cy="805542"/>
          </a:xfrm>
          <a:prstGeom prst="rect">
            <a:avLst/>
          </a:prstGeom>
          <a:effectLst/>
        </p:spPr>
      </p:pic>
      <p:sp>
        <p:nvSpPr>
          <p:cNvPr id="2" name="Title 1"/>
          <p:cNvSpPr>
            <a:spLocks noGrp="1"/>
          </p:cNvSpPr>
          <p:nvPr>
            <p:ph type="title"/>
          </p:nvPr>
        </p:nvSpPr>
        <p:spPr>
          <a:xfrm>
            <a:off x="1792288" y="4416425"/>
            <a:ext cx="5486400" cy="566738"/>
          </a:xfrm>
        </p:spPr>
        <p:txBody>
          <a:bodyPr anchor="b"/>
          <a:lstStyle>
            <a:lvl1pPr algn="l">
              <a:defRPr sz="2000" b="1">
                <a:solidFill>
                  <a:schemeClr val="tx1"/>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1792288" y="228600"/>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4983163"/>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56701E-279D-4010-B6E0-739AA257620B}" type="datetimeFigureOut">
              <a:rPr lang="en-US" smtClean="0"/>
              <a:t>7/9/2012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2284176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19"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9"/>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9"/>
                                        </p:tgtEl>
                                      </p:cBhvr>
                                    </p:cmd>
                                  </p:childTnLst>
                                </p:cTn>
                              </p:par>
                            </p:childTnLst>
                          </p:cTn>
                        </p:par>
                      </p:childTnLst>
                    </p:cTn>
                  </p:par>
                </p:childTnLst>
              </p:cTn>
              <p:nextCondLst>
                <p:cond evt="onClick" delay="0">
                  <p:tgtEl>
                    <p:spTgt spid="9"/>
                  </p:tgtEl>
                </p:cond>
              </p:nextCondLst>
            </p:seq>
            <p:video>
              <p:cMediaNode vol="80000">
                <p:cTn id="12" repeatCount="indefinite" fill="hold" display="0">
                  <p:stCondLst>
                    <p:cond delay="indefinite"/>
                  </p:stCondLst>
                </p:cTn>
                <p:tgtEl>
                  <p:spTgt spid="9"/>
                </p:tgtEl>
              </p:cMediaNode>
            </p:video>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microsoft.com/office/2007/relationships/media" Target="../media/media1.wm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video" Target="../media/media1.wm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Underwater.wmv">
            <a:hlinkClick r:id="" action="ppaction://media"/>
          </p:cNvPr>
          <p:cNvPicPr>
            <a:picLocks noChangeAspect="1"/>
          </p:cNvPicPr>
          <p:nvPr>
            <a:videoFile r:link="rId14"/>
            <p:extLst>
              <p:ext uri="{DAA4B4D4-6D71-4841-9C94-3DE7FCFB9230}">
                <p14:media xmlns:p14="http://schemas.microsoft.com/office/powerpoint/2010/main" r:embed="rId13"/>
              </p:ext>
            </p:extLst>
          </p:nvPr>
        </p:nvPicPr>
        <p:blipFill rotWithShape="1">
          <a:blip r:embed="rId15">
            <a:lum bright="-10000" contrast="10000"/>
          </a:blip>
          <a:srcRect t="62763" b="17288"/>
          <a:stretch/>
        </p:blipFill>
        <p:spPr>
          <a:xfrm>
            <a:off x="3628" y="0"/>
            <a:ext cx="9140372" cy="1215573"/>
          </a:xfrm>
          <a:prstGeom prst="rect">
            <a:avLst/>
          </a:prstGeom>
          <a:effectLst>
            <a:reflection blurRad="6350" stA="25000" endPos="95000" dist="101600" dir="5400000" sy="-100000" algn="bl" rotWithShape="0"/>
          </a:effectLst>
        </p:spPr>
      </p:pic>
      <p:sp>
        <p:nvSpPr>
          <p:cNvPr id="2" name="Title Placeholder 1"/>
          <p:cNvSpPr>
            <a:spLocks noGrp="1"/>
          </p:cNvSpPr>
          <p:nvPr>
            <p:ph type="title"/>
          </p:nvPr>
        </p:nvSpPr>
        <p:spPr>
          <a:xfrm>
            <a:off x="228600" y="47172"/>
            <a:ext cx="8686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228600" y="1369998"/>
            <a:ext cx="8686800" cy="493776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2286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56701E-279D-4010-B6E0-739AA257620B}" type="datetimeFigureOut">
              <a:rPr lang="en-US" smtClean="0"/>
              <a:t>7/9/2012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7818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BB2CEA-3D82-4BDD-9400-F0522953981D}" type="slidenum">
              <a:rPr lang="en-US" smtClean="0"/>
              <a:t>‹#›</a:t>
            </a:fld>
            <a:endParaRPr lang="en-US"/>
          </a:p>
        </p:txBody>
      </p:sp>
    </p:spTree>
    <p:extLst>
      <p:ext uri="{BB962C8B-B14F-4D97-AF65-F5344CB8AC3E}">
        <p14:creationId xmlns:p14="http://schemas.microsoft.com/office/powerpoint/2010/main" val="7688842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19"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9"/>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9"/>
                                        </p:tgtEl>
                                      </p:cBhvr>
                                    </p:cmd>
                                  </p:childTnLst>
                                </p:cTn>
                              </p:par>
                            </p:childTnLst>
                          </p:cTn>
                        </p:par>
                      </p:childTnLst>
                    </p:cTn>
                  </p:par>
                </p:childTnLst>
              </p:cTn>
              <p:nextCondLst>
                <p:cond evt="onClick" delay="0">
                  <p:tgtEl>
                    <p:spTgt spid="9"/>
                  </p:tgtEl>
                </p:cond>
              </p:nextCondLst>
            </p:seq>
            <p:video>
              <p:cMediaNode vol="80000">
                <p:cTn id="12" repeatCount="indefinite" fill="hold" display="0">
                  <p:stCondLst>
                    <p:cond delay="indefinite"/>
                  </p:stCondLst>
                </p:cTn>
                <p:tgtEl>
                  <p:spTgt spid="9"/>
                </p:tgtEl>
              </p:cMediaNode>
            </p:video>
          </p:childTnLst>
        </p:cTn>
      </p:par>
    </p:tnLst>
  </p:timing>
  <p:txStyles>
    <p:titleStyle>
      <a:lvl1pPr algn="ctr" defTabSz="914400" rtl="0" eaLnBrk="1" latinLnBrk="0" hangingPunct="1">
        <a:spcBef>
          <a:spcPct val="0"/>
        </a:spcBef>
        <a:buNone/>
        <a:defRPr sz="4400" b="1" kern="1200">
          <a:solidFill>
            <a:schemeClr val="bg1"/>
          </a:solidFill>
          <a:effectLst>
            <a:outerShdw blurRad="50800" dist="38100" dir="2700000" algn="tl" rotWithShape="0">
              <a:prstClr val="black">
                <a:alpha val="40000"/>
              </a:prstClr>
            </a:outerShdw>
            <a:reflection blurRad="6350" stA="55000" endA="300" endPos="45500" dir="5400000" sy="-100000" algn="bl" rotWithShape="0"/>
          </a:effectLst>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Long Island Creek Fish Inventory</a:t>
            </a:r>
            <a:endParaRPr lang="en-US" dirty="0"/>
          </a:p>
        </p:txBody>
      </p:sp>
      <p:sp>
        <p:nvSpPr>
          <p:cNvPr id="3" name="Content Placeholder 2"/>
          <p:cNvSpPr>
            <a:spLocks noGrp="1"/>
          </p:cNvSpPr>
          <p:nvPr>
            <p:ph idx="1"/>
          </p:nvPr>
        </p:nvSpPr>
        <p:spPr/>
        <p:txBody>
          <a:bodyPr/>
          <a:lstStyle/>
          <a:p>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95313"/>
            <a:ext cx="9144000" cy="563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28600" y="5791200"/>
            <a:ext cx="8686800" cy="762000"/>
          </a:xfrm>
          <a:prstGeom prst="rect">
            <a:avLst/>
          </a:prstGeom>
          <a:noFill/>
        </p:spPr>
        <p:txBody>
          <a:bodyPr wrap="square" rtlCol="0">
            <a:spAutoFit/>
          </a:bodyPr>
          <a:lstStyle/>
          <a:p>
            <a:endParaRPr lang="en-US" dirty="0"/>
          </a:p>
        </p:txBody>
      </p:sp>
      <p:sp>
        <p:nvSpPr>
          <p:cNvPr id="6" name="TextBox 5"/>
          <p:cNvSpPr txBox="1"/>
          <p:nvPr/>
        </p:nvSpPr>
        <p:spPr>
          <a:xfrm>
            <a:off x="762000" y="1295313"/>
            <a:ext cx="7696200" cy="1446550"/>
          </a:xfrm>
          <a:prstGeom prst="rect">
            <a:avLst/>
          </a:prstGeom>
          <a:noFill/>
        </p:spPr>
        <p:txBody>
          <a:bodyPr wrap="square" rtlCol="0">
            <a:spAutoFit/>
          </a:bodyPr>
          <a:lstStyle/>
          <a:p>
            <a:r>
              <a:rPr lang="en-US" sz="2200" b="1" dirty="0">
                <a:solidFill>
                  <a:schemeClr val="bg1"/>
                </a:solidFill>
              </a:rPr>
              <a:t>Data was collected from Long Island Creek upstream from Jett Road on June 21, 2012. This site is a post restoration site where severe bank erosion, channeling, and limited vegetation previously </a:t>
            </a:r>
            <a:r>
              <a:rPr lang="en-US" sz="2200" b="1" dirty="0" smtClean="0">
                <a:solidFill>
                  <a:schemeClr val="bg1"/>
                </a:solidFill>
              </a:rPr>
              <a:t>dominated the </a:t>
            </a:r>
            <a:r>
              <a:rPr lang="en-US" sz="2200" b="1" dirty="0">
                <a:solidFill>
                  <a:schemeClr val="bg1"/>
                </a:solidFill>
              </a:rPr>
              <a:t>landscape</a:t>
            </a:r>
            <a:endParaRPr lang="en-US" sz="2200" b="1" dirty="0">
              <a:solidFill>
                <a:schemeClr val="bg1"/>
              </a:solidFill>
            </a:endParaRPr>
          </a:p>
        </p:txBody>
      </p:sp>
    </p:spTree>
    <p:extLst>
      <p:ext uri="{BB962C8B-B14F-4D97-AF65-F5344CB8AC3E}">
        <p14:creationId xmlns:p14="http://schemas.microsoft.com/office/powerpoint/2010/main" val="12323381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of Captured Fish</a:t>
            </a:r>
            <a:endParaRPr lang="en-US" dirty="0"/>
          </a:p>
        </p:txBody>
      </p:sp>
      <p:sp>
        <p:nvSpPr>
          <p:cNvPr id="3" name="Content Placeholder 2"/>
          <p:cNvSpPr>
            <a:spLocks noGrp="1"/>
          </p:cNvSpPr>
          <p:nvPr>
            <p:ph idx="1"/>
          </p:nvPr>
        </p:nvSpPr>
        <p:spPr>
          <a:xfrm flipH="1">
            <a:off x="8915400" y="5486400"/>
            <a:ext cx="76200" cy="831606"/>
          </a:xfrm>
        </p:spPr>
        <p:txBody>
          <a:bodyPr/>
          <a:lstStyle/>
          <a:p>
            <a:pPr marL="0" indent="0">
              <a:buNone/>
            </a:pP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19200"/>
            <a:ext cx="9144000" cy="563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0" y="1219200"/>
            <a:ext cx="2819400" cy="4524315"/>
          </a:xfrm>
          <a:prstGeom prst="rect">
            <a:avLst/>
          </a:prstGeom>
          <a:noFill/>
        </p:spPr>
        <p:txBody>
          <a:bodyPr wrap="square" rtlCol="0">
            <a:spAutoFit/>
          </a:bodyPr>
          <a:lstStyle/>
          <a:p>
            <a:r>
              <a:rPr lang="en-US" sz="2400" b="1" dirty="0" smtClean="0">
                <a:solidFill>
                  <a:schemeClr val="bg1"/>
                </a:solidFill>
              </a:rPr>
              <a:t>Using standard stream  </a:t>
            </a:r>
            <a:r>
              <a:rPr lang="en-US" sz="2400" b="1" dirty="0" err="1" smtClean="0">
                <a:solidFill>
                  <a:schemeClr val="bg1"/>
                </a:solidFill>
              </a:rPr>
              <a:t>electrofish</a:t>
            </a:r>
            <a:r>
              <a:rPr lang="en-US" sz="2400" b="1" dirty="0" smtClean="0">
                <a:solidFill>
                  <a:schemeClr val="bg1"/>
                </a:solidFill>
              </a:rPr>
              <a:t>- shocking methods, 75 meters of stream were sampled. 85 individuals were successfully captured for the </a:t>
            </a:r>
            <a:r>
              <a:rPr lang="en-US" sz="2400" b="1" dirty="0">
                <a:solidFill>
                  <a:schemeClr val="bg1"/>
                </a:solidFill>
              </a:rPr>
              <a:t>Index of Biotic </a:t>
            </a:r>
            <a:r>
              <a:rPr lang="en-US" sz="2400" b="1" dirty="0" smtClean="0">
                <a:solidFill>
                  <a:schemeClr val="bg1"/>
                </a:solidFill>
              </a:rPr>
              <a:t>Integrity, IBI in   order to assess the stream’s health. </a:t>
            </a:r>
            <a:endParaRPr lang="en-US" sz="2400" b="1" dirty="0">
              <a:solidFill>
                <a:schemeClr val="bg1"/>
              </a:solidFill>
            </a:endParaRPr>
          </a:p>
        </p:txBody>
      </p:sp>
    </p:spTree>
    <p:extLst>
      <p:ext uri="{BB962C8B-B14F-4D97-AF65-F5344CB8AC3E}">
        <p14:creationId xmlns:p14="http://schemas.microsoft.com/office/powerpoint/2010/main" val="5351504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 of Collected Fish Species</a:t>
            </a:r>
            <a:endParaRPr lang="en-US" dirty="0"/>
          </a:p>
        </p:txBody>
      </p:sp>
      <p:pic>
        <p:nvPicPr>
          <p:cNvPr id="4099" name="Picture 3"/>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 y="1184865"/>
            <a:ext cx="9143999" cy="5673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68079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Index of Biotic Integrity</a:t>
            </a:r>
            <a:endParaRPr lang="en-US"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1219200"/>
            <a:ext cx="9144000"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52400" y="5691947"/>
            <a:ext cx="8686800" cy="1107996"/>
          </a:xfrm>
          <a:prstGeom prst="rect">
            <a:avLst/>
          </a:prstGeom>
          <a:noFill/>
        </p:spPr>
        <p:txBody>
          <a:bodyPr wrap="square" rtlCol="0">
            <a:spAutoFit/>
          </a:bodyPr>
          <a:lstStyle/>
          <a:p>
            <a:r>
              <a:rPr lang="en-US" sz="2200" b="1" dirty="0" smtClean="0">
                <a:solidFill>
                  <a:srgbClr val="0070C0"/>
                </a:solidFill>
              </a:rPr>
              <a:t>IBI results yielded a higher score than the previous year’s sampling. </a:t>
            </a:r>
            <a:r>
              <a:rPr lang="en-US" sz="2200" b="1" dirty="0">
                <a:solidFill>
                  <a:srgbClr val="0070C0"/>
                </a:solidFill>
              </a:rPr>
              <a:t>A</a:t>
            </a:r>
            <a:r>
              <a:rPr lang="en-US" sz="2200" b="1" dirty="0" smtClean="0">
                <a:solidFill>
                  <a:srgbClr val="0070C0"/>
                </a:solidFill>
              </a:rPr>
              <a:t> </a:t>
            </a:r>
            <a:r>
              <a:rPr lang="en-US" sz="2200" b="1" dirty="0">
                <a:solidFill>
                  <a:srgbClr val="0070C0"/>
                </a:solidFill>
              </a:rPr>
              <a:t>total score of 30 was obtained inferring that the overall health of the stream is still poor.</a:t>
            </a:r>
            <a:endParaRPr lang="en-US" sz="2200" b="1" dirty="0">
              <a:solidFill>
                <a:srgbClr val="0070C0"/>
              </a:solidFill>
            </a:endParaRPr>
          </a:p>
        </p:txBody>
      </p:sp>
    </p:spTree>
    <p:extLst>
      <p:ext uri="{BB962C8B-B14F-4D97-AF65-F5344CB8AC3E}">
        <p14:creationId xmlns:p14="http://schemas.microsoft.com/office/powerpoint/2010/main" val="19305635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Fish Inventory Conclusions</a:t>
            </a:r>
            <a:endParaRPr lang="en-US" dirty="0"/>
          </a:p>
        </p:txBody>
      </p:sp>
      <p:sp>
        <p:nvSpPr>
          <p:cNvPr id="3" name="Content Placeholder 2"/>
          <p:cNvSpPr>
            <a:spLocks noGrp="1"/>
          </p:cNvSpPr>
          <p:nvPr>
            <p:ph idx="1"/>
          </p:nvPr>
        </p:nvSpPr>
        <p:spPr/>
        <p:txBody>
          <a:bodyPr/>
          <a:lstStyle/>
          <a:p>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00150"/>
            <a:ext cx="9144000" cy="565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0" y="1225550"/>
            <a:ext cx="8915400" cy="2246769"/>
          </a:xfrm>
          <a:prstGeom prst="rect">
            <a:avLst/>
          </a:prstGeom>
          <a:noFill/>
        </p:spPr>
        <p:txBody>
          <a:bodyPr wrap="square" rtlCol="0">
            <a:spAutoFit/>
          </a:bodyPr>
          <a:lstStyle/>
          <a:p>
            <a:pPr marL="285750" indent="-285750">
              <a:buFont typeface="Wingdings" pitchFamily="2" charset="2"/>
              <a:buChar char="q"/>
            </a:pPr>
            <a:r>
              <a:rPr lang="en-US" sz="2000" b="1" dirty="0">
                <a:solidFill>
                  <a:schemeClr val="bg1"/>
                </a:solidFill>
              </a:rPr>
              <a:t>Total abundance of fish species was observed to of decreased from the previous year’s study by twenty-four </a:t>
            </a:r>
            <a:r>
              <a:rPr lang="en-US" sz="2000" b="1" dirty="0" smtClean="0">
                <a:solidFill>
                  <a:schemeClr val="bg1"/>
                </a:solidFill>
              </a:rPr>
              <a:t>individuals.</a:t>
            </a:r>
          </a:p>
          <a:p>
            <a:pPr marL="285750" indent="-285750">
              <a:buFont typeface="Wingdings" pitchFamily="2" charset="2"/>
              <a:buChar char="q"/>
            </a:pPr>
            <a:r>
              <a:rPr lang="en-US" sz="2000" b="1" dirty="0">
                <a:solidFill>
                  <a:schemeClr val="bg1"/>
                </a:solidFill>
              </a:rPr>
              <a:t> </a:t>
            </a:r>
            <a:r>
              <a:rPr lang="en-US" sz="2000" b="1" dirty="0" smtClean="0">
                <a:solidFill>
                  <a:schemeClr val="bg1"/>
                </a:solidFill>
              </a:rPr>
              <a:t>Most common species ,</a:t>
            </a:r>
            <a:r>
              <a:rPr lang="en-US" sz="2000" b="1" dirty="0">
                <a:solidFill>
                  <a:schemeClr val="bg1"/>
                </a:solidFill>
              </a:rPr>
              <a:t> Alabama </a:t>
            </a:r>
            <a:r>
              <a:rPr lang="en-US" sz="2000" b="1" dirty="0" smtClean="0">
                <a:solidFill>
                  <a:schemeClr val="bg1"/>
                </a:solidFill>
              </a:rPr>
              <a:t>Hog-sucker  and the Redbreast sunfish are considered a tolerant species: fish </a:t>
            </a:r>
            <a:r>
              <a:rPr lang="en-US" sz="2000" b="1" dirty="0">
                <a:solidFill>
                  <a:schemeClr val="bg1"/>
                </a:solidFill>
              </a:rPr>
              <a:t>community currently present within the stream </a:t>
            </a:r>
            <a:r>
              <a:rPr lang="en-US" sz="2000" b="1" dirty="0" smtClean="0">
                <a:solidFill>
                  <a:schemeClr val="bg1"/>
                </a:solidFill>
              </a:rPr>
              <a:t>tolerates </a:t>
            </a:r>
            <a:r>
              <a:rPr lang="en-US" sz="2000" b="1" dirty="0">
                <a:solidFill>
                  <a:schemeClr val="bg1"/>
                </a:solidFill>
              </a:rPr>
              <a:t>a large range of environmental </a:t>
            </a:r>
            <a:r>
              <a:rPr lang="en-US" sz="2000" b="1" dirty="0" smtClean="0">
                <a:solidFill>
                  <a:schemeClr val="bg1"/>
                </a:solidFill>
              </a:rPr>
              <a:t>stream conditions</a:t>
            </a:r>
          </a:p>
          <a:p>
            <a:pPr marL="285750" indent="-285750">
              <a:buFont typeface="Wingdings" pitchFamily="2" charset="2"/>
              <a:buChar char="q"/>
            </a:pPr>
            <a:r>
              <a:rPr lang="en-US" sz="2000" b="1" dirty="0">
                <a:solidFill>
                  <a:schemeClr val="bg1"/>
                </a:solidFill>
              </a:rPr>
              <a:t>S</a:t>
            </a:r>
            <a:r>
              <a:rPr lang="en-US" sz="2000" b="1" dirty="0" smtClean="0">
                <a:solidFill>
                  <a:schemeClr val="bg1"/>
                </a:solidFill>
              </a:rPr>
              <a:t>everal </a:t>
            </a:r>
            <a:r>
              <a:rPr lang="en-US" sz="2000" b="1" dirty="0">
                <a:solidFill>
                  <a:schemeClr val="bg1"/>
                </a:solidFill>
              </a:rPr>
              <a:t>insectivore species </a:t>
            </a:r>
            <a:r>
              <a:rPr lang="en-US" sz="2000" b="1" dirty="0" smtClean="0">
                <a:solidFill>
                  <a:schemeClr val="bg1"/>
                </a:solidFill>
              </a:rPr>
              <a:t>were observed </a:t>
            </a:r>
            <a:r>
              <a:rPr lang="en-US" sz="2000" b="1" dirty="0">
                <a:solidFill>
                  <a:schemeClr val="bg1"/>
                </a:solidFill>
              </a:rPr>
              <a:t>such as the Southern studfish, Redbreast sunfish, Bluegill sunfish, and Alabama </a:t>
            </a:r>
            <a:r>
              <a:rPr lang="en-US" sz="2000" b="1" dirty="0" smtClean="0">
                <a:solidFill>
                  <a:schemeClr val="bg1"/>
                </a:solidFill>
              </a:rPr>
              <a:t>Hog-sucker</a:t>
            </a:r>
            <a:r>
              <a:rPr lang="en-US" sz="2000" b="1" dirty="0">
                <a:solidFill>
                  <a:schemeClr val="bg1"/>
                </a:solidFill>
              </a:rPr>
              <a:t>.</a:t>
            </a:r>
            <a:endParaRPr lang="en-US" sz="2000" b="1" dirty="0">
              <a:solidFill>
                <a:schemeClr val="bg1"/>
              </a:solidFill>
            </a:endParaRPr>
          </a:p>
        </p:txBody>
      </p:sp>
    </p:spTree>
    <p:extLst>
      <p:ext uri="{BB962C8B-B14F-4D97-AF65-F5344CB8AC3E}">
        <p14:creationId xmlns:p14="http://schemas.microsoft.com/office/powerpoint/2010/main" val="2898547098"/>
      </p:ext>
    </p:extLst>
  </p:cSld>
  <p:clrMapOvr>
    <a:masterClrMapping/>
  </p:clrMapOvr>
</p:sld>
</file>

<file path=ppt/theme/theme1.xml><?xml version="1.0" encoding="utf-8"?>
<a:theme xmlns:a="http://schemas.openxmlformats.org/drawingml/2006/main" name="TS101881344">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7D310BA1-D636-4FA6-8511-A91491A6481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TS101881344</Template>
  <TotalTime>95</TotalTime>
  <Words>232</Words>
  <Application>Microsoft Office PowerPoint</Application>
  <PresentationFormat>On-screen Show (4:3)</PresentationFormat>
  <Paragraphs>13</Paragraphs>
  <Slides>5</Slides>
  <Notes>1</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TS101881344</vt:lpstr>
      <vt:lpstr>Long Island Creek Fish Inventory</vt:lpstr>
      <vt:lpstr>Analysis of Captured Fish</vt:lpstr>
      <vt:lpstr>Summary of Collected Fish Species</vt:lpstr>
      <vt:lpstr>Index of Biotic Integrity</vt:lpstr>
      <vt:lpstr>Fish Inventory Conclusions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NHP</dc:creator>
  <dc:description>2010 animated water waves powerpoint template from presentationpro.com</dc:description>
  <cp:lastModifiedBy>Jessi</cp:lastModifiedBy>
  <cp:revision>11</cp:revision>
  <dcterms:created xsi:type="dcterms:W3CDTF">2012-07-03T18:48:29Z</dcterms:created>
  <dcterms:modified xsi:type="dcterms:W3CDTF">2012-07-09T19:14:14Z</dcterms:modified>
  <cp:category>2010 nature</cp:category>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TC018813449991</vt:lpwstr>
  </property>
</Properties>
</file>